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IBM Plex Sans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IBM Plex Sans SemiBol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BMPlexSans-bold.fntdata"/><Relationship Id="rId23" Type="http://schemas.openxmlformats.org/officeDocument/2006/relationships/font" Target="fonts/IBMPlex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-boldItalic.fntdata"/><Relationship Id="rId25" Type="http://schemas.openxmlformats.org/officeDocument/2006/relationships/font" Target="fonts/IBMPlexSans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IBMPlexSans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31d8fa9d8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431d8fa9d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4e67779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44e67779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31d8fa9d8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431d8fa9d8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31d8fa9d8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431d8fa9d8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df0c761f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fdf0c761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02eed88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402eed88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02eed88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402eed88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31d8fa9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431d8fa9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31d8fa9d8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431d8fa9d8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29a0b0c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429a0b0c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29a0b0c7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429a0b0c7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df0c761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fdf0c761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/>
          <p:nvPr>
            <p:ph type="title"/>
          </p:nvPr>
        </p:nvSpPr>
        <p:spPr>
          <a:xfrm>
            <a:off x="540000" y="720000"/>
            <a:ext cx="8064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Relationship Id="rId4" Type="http://schemas.openxmlformats.org/officeDocument/2006/relationships/image" Target="../media/image21.gif"/><Relationship Id="rId5" Type="http://schemas.openxmlformats.org/officeDocument/2006/relationships/image" Target="../media/image2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40000" y="996275"/>
            <a:ext cx="44139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100">
                <a:latin typeface="IBM Plex Sans"/>
                <a:ea typeface="IBM Plex Sans"/>
                <a:cs typeface="IBM Plex Sans"/>
                <a:sym typeface="IBM Plex Sans"/>
              </a:rPr>
              <a:t>Настройка сети в Linux. Работа с IPtables</a:t>
            </a:r>
            <a:endParaRPr sz="3100"/>
          </a:p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Семинар 5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Курс “Операционные системы и виртуализация”</a:t>
            </a:r>
            <a:endParaRPr sz="100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455" y="1602670"/>
            <a:ext cx="1925624" cy="210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         Перерыв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037" y="1721925"/>
            <a:ext cx="3558883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Настройка пакетного фильтра</a:t>
            </a:r>
            <a:endParaRPr/>
          </a:p>
        </p:txBody>
      </p:sp>
      <p:sp>
        <p:nvSpPr>
          <p:cNvPr id="233" name="Google Shape;233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Принципы фильтрации пакетов в iptables. Таблицы и цепочки.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38"/>
          <p:cNvSpPr txBox="1"/>
          <p:nvPr>
            <p:ph idx="1" type="subTitle"/>
          </p:nvPr>
        </p:nvSpPr>
        <p:spPr>
          <a:xfrm>
            <a:off x="540000" y="1260000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295950"/>
            <a:ext cx="5519500" cy="30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Настройка правил фильтрации для работы сервера.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9" name="Google Shape;249;p39"/>
          <p:cNvSpPr txBox="1"/>
          <p:nvPr>
            <p:ph idx="1" type="subTitle"/>
          </p:nvPr>
        </p:nvSpPr>
        <p:spPr>
          <a:xfrm>
            <a:off x="540000" y="1578125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50" name="Google Shape;250;p3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  <p:pic>
        <p:nvPicPr>
          <p:cNvPr id="251" name="Google Shape;2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Перенаправление портов. Сохранение конфигурации.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40"/>
          <p:cNvSpPr txBox="1"/>
          <p:nvPr>
            <p:ph idx="1" type="subTitle"/>
          </p:nvPr>
        </p:nvSpPr>
        <p:spPr>
          <a:xfrm>
            <a:off x="540000" y="1578125"/>
            <a:ext cx="49008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59" name="Google Shape;259;p4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7" name="Google Shape;267;p41"/>
          <p:cNvSpPr txBox="1"/>
          <p:nvPr>
            <p:ph idx="1" type="subTitle"/>
          </p:nvPr>
        </p:nvSpPr>
        <p:spPr>
          <a:xfrm>
            <a:off x="579900" y="1045700"/>
            <a:ext cx="6278100" cy="3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</a:rPr>
              <a:t>Задание: 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Настроить статическую конфигурацию (без DHCP) в Ubuntu через ip и netplan. Настроить IP, маршрут по умолчанию и DNS-сервера (1.1.1.1 и 8.8.8.8). Проверить работоспособность сети.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Настроить правила iptables для доступности сервисов на TCP-портах 22, 80 и 443. Также сервер должен иметь возможность устанавливать подключения к серверу обновлений. Остальные подключения запретить.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Запретить любой входящий трафик с IP 3.4.5.6.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* Запросы на порт 8090 перенаправлять на порт 80 (на этом же сервере).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" sz="1100">
                <a:solidFill>
                  <a:schemeClr val="dk1"/>
                </a:solidFill>
              </a:rPr>
              <a:t>* Разрешить подключение по SSH только из сети 192.168.0.0/24.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chemeClr val="dk1"/>
                </a:solidFill>
              </a:rPr>
              <a:t>Результат: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Текст команд, которые применялись при выполнении задания. При наличии: часть конфигурационных файлов, которые решают задачу. Присылаем в формате текстового документа: задание и команды для решения (без вывода). Формат - PDF (один файл на все задания).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  <p:pic>
        <p:nvPicPr>
          <p:cNvPr descr="preencoded.png" id="269" name="Google Shape;2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413" y="3222137"/>
            <a:ext cx="2121834" cy="123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Спасибо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 внимание</a:t>
            </a:r>
            <a:endParaRPr/>
          </a:p>
        </p:txBody>
      </p:sp>
      <p:pic>
        <p:nvPicPr>
          <p:cNvPr descr="preencoded.png" id="280" name="Google Shape;2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2158">
            <a:off x="5508187" y="1963725"/>
            <a:ext cx="707408" cy="69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Содержание семинара</a:t>
            </a:r>
            <a:endParaRPr/>
          </a:p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 на сегодня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70" name="Google Shape;170;p29"/>
          <p:cNvSpPr txBox="1"/>
          <p:nvPr>
            <p:ph idx="1" type="subTitle"/>
          </p:nvPr>
        </p:nvSpPr>
        <p:spPr>
          <a:xfrm>
            <a:off x="540000" y="1188014"/>
            <a:ext cx="54264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19298" lvl="0" marL="37439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BM Plex Sans"/>
              <a:buChar char="📌"/>
            </a:pPr>
            <a:r>
              <a:rPr lang="ru" sz="1400">
                <a:solidFill>
                  <a:schemeClr val="dk1"/>
                </a:solidFill>
              </a:rPr>
              <a:t>Вопросы по лекции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Просмотр настроек сети в системе. Команды ip и ss.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Настройка сетевой конфигурации через netplan.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Добавление адреса к интерфейсу, маршрута через ip.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Диагностика работоспособности сети.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Принципы фильтрации пакетов в iptables. Таблицы и цепочки.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Настройка правил фильтрации для работы сервера.</a:t>
            </a:r>
            <a:endParaRPr sz="1400">
              <a:solidFill>
                <a:schemeClr val="dk1"/>
              </a:solidFill>
            </a:endParaRPr>
          </a:p>
          <a:p>
            <a:pPr indent="-319298" lvl="0" marL="374398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📌"/>
            </a:pPr>
            <a:r>
              <a:rPr lang="ru" sz="1400">
                <a:solidFill>
                  <a:schemeClr val="dk1"/>
                </a:solidFill>
              </a:rPr>
              <a:t>Перенаправление портов. Сохранение конфигурации.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  <p:pic>
        <p:nvPicPr>
          <p:cNvPr descr="preencoded.png"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150" y="2879727"/>
            <a:ext cx="2099898" cy="17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 rot="-622562">
            <a:off x="2871859" y="1618784"/>
            <a:ext cx="3671135" cy="2031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ru" sz="6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Ваши вопросы</a:t>
            </a:r>
            <a:endParaRPr b="1" i="0" sz="6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b="1" lang="ru"/>
              <a:t>Настройка и диагностика сети</a:t>
            </a:r>
            <a:endParaRPr/>
          </a:p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Просмотр настроек сети в системе. Команды ip и ss.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3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Настройка сетевой конфигурации через netplan.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540000" y="12600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Добавление адреса к интерфейсу, маршрута через ip.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 txBox="1"/>
          <p:nvPr>
            <p:ph idx="1" type="subTitle"/>
          </p:nvPr>
        </p:nvSpPr>
        <p:spPr>
          <a:xfrm>
            <a:off x="539750" y="12766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ru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Диагностика работоспособности сети.</a:t>
            </a:r>
            <a:endParaRPr b="1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540000" y="1260000"/>
            <a:ext cx="47649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Семинар 5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800" y="269880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/>
          <p:nvPr/>
        </p:nvSpPr>
        <p:spPr>
          <a:xfrm>
            <a:off x="6122175" y="3178575"/>
            <a:ext cx="1513800" cy="545100"/>
          </a:xfrm>
          <a:prstGeom prst="rect">
            <a:avLst/>
          </a:prstGeom>
          <a:solidFill>
            <a:srgbClr val="BA9BE7"/>
          </a:solidFill>
          <a:ln cap="flat" cmpd="sng" w="9525">
            <a:solidFill>
              <a:srgbClr val="BA9B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" sz="18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b="1" i="0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